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1" r:id="rId3"/>
    <p:sldId id="262" r:id="rId4"/>
    <p:sldId id="263" r:id="rId5"/>
    <p:sldId id="264" r:id="rId6"/>
    <p:sldId id="265" r:id="rId7"/>
    <p:sldId id="259" r:id="rId8"/>
    <p:sldId id="257" r:id="rId9"/>
    <p:sldId id="25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by Gerondale" userId="e93637347d443a54" providerId="LiveId" clId="{ACB19880-A343-42AC-993A-01F05AFE121B}"/>
    <pc:docChg chg="delSld">
      <pc:chgData name="Darby Gerondale" userId="e93637347d443a54" providerId="LiveId" clId="{ACB19880-A343-42AC-993A-01F05AFE121B}" dt="2026-02-27T22:35:47.594" v="2" actId="47"/>
      <pc:docMkLst>
        <pc:docMk/>
      </pc:docMkLst>
      <pc:sldChg chg="del">
        <pc:chgData name="Darby Gerondale" userId="e93637347d443a54" providerId="LiveId" clId="{ACB19880-A343-42AC-993A-01F05AFE121B}" dt="2026-02-27T22:35:41.004" v="0" actId="47"/>
        <pc:sldMkLst>
          <pc:docMk/>
          <pc:sldMk cId="0" sldId="256"/>
        </pc:sldMkLst>
      </pc:sldChg>
      <pc:sldChg chg="del">
        <pc:chgData name="Darby Gerondale" userId="e93637347d443a54" providerId="LiveId" clId="{ACB19880-A343-42AC-993A-01F05AFE121B}" dt="2026-02-27T22:35:47.594" v="2" actId="47"/>
        <pc:sldMkLst>
          <pc:docMk/>
          <pc:sldMk cId="2974639041" sldId="266"/>
        </pc:sldMkLst>
      </pc:sldChg>
      <pc:sldChg chg="del">
        <pc:chgData name="Darby Gerondale" userId="e93637347d443a54" providerId="LiveId" clId="{ACB19880-A343-42AC-993A-01F05AFE121B}" dt="2026-02-27T22:35:47.594" v="2" actId="47"/>
        <pc:sldMkLst>
          <pc:docMk/>
          <pc:sldMk cId="2070418587" sldId="268"/>
        </pc:sldMkLst>
      </pc:sldChg>
      <pc:sldChg chg="del">
        <pc:chgData name="Darby Gerondale" userId="e93637347d443a54" providerId="LiveId" clId="{ACB19880-A343-42AC-993A-01F05AFE121B}" dt="2026-02-27T22:35:47.594" v="2" actId="47"/>
        <pc:sldMkLst>
          <pc:docMk/>
          <pc:sldMk cId="2133241549" sldId="269"/>
        </pc:sldMkLst>
      </pc:sldChg>
      <pc:sldChg chg="del">
        <pc:chgData name="Darby Gerondale" userId="e93637347d443a54" providerId="LiveId" clId="{ACB19880-A343-42AC-993A-01F05AFE121B}" dt="2026-02-27T22:35:43.894" v="1" actId="47"/>
        <pc:sldMkLst>
          <pc:docMk/>
          <pc:sldMk cId="1368123246" sldId="270"/>
        </pc:sldMkLst>
      </pc:sldChg>
      <pc:sldChg chg="del">
        <pc:chgData name="Darby Gerondale" userId="e93637347d443a54" providerId="LiveId" clId="{ACB19880-A343-42AC-993A-01F05AFE121B}" dt="2026-02-27T22:35:43.894" v="1" actId="47"/>
        <pc:sldMkLst>
          <pc:docMk/>
          <pc:sldMk cId="2516916" sldId="271"/>
        </pc:sldMkLst>
      </pc:sldChg>
      <pc:sldChg chg="del">
        <pc:chgData name="Darby Gerondale" userId="e93637347d443a54" providerId="LiveId" clId="{ACB19880-A343-42AC-993A-01F05AFE121B}" dt="2026-02-27T22:35:43.894" v="1" actId="47"/>
        <pc:sldMkLst>
          <pc:docMk/>
          <pc:sldMk cId="609716080" sldId="273"/>
        </pc:sldMkLst>
      </pc:sldChg>
      <pc:sldChg chg="del">
        <pc:chgData name="Darby Gerondale" userId="e93637347d443a54" providerId="LiveId" clId="{ACB19880-A343-42AC-993A-01F05AFE121B}" dt="2026-02-27T22:35:41.004" v="0" actId="47"/>
        <pc:sldMkLst>
          <pc:docMk/>
          <pc:sldMk cId="2693243350" sldId="274"/>
        </pc:sldMkLst>
      </pc:sldChg>
      <pc:sldChg chg="del">
        <pc:chgData name="Darby Gerondale" userId="e93637347d443a54" providerId="LiveId" clId="{ACB19880-A343-42AC-993A-01F05AFE121B}" dt="2026-02-27T22:35:41.004" v="0" actId="47"/>
        <pc:sldMkLst>
          <pc:docMk/>
          <pc:sldMk cId="3075185993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g.mt.gov/fiscal" TargetMode="External"/><Relationship Id="rId2" Type="http://schemas.openxmlformats.org/officeDocument/2006/relationships/hyperlink" Target="https://leg.mt.gov/aud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semso.org/" TargetMode="External"/><Relationship Id="rId5" Type="http://schemas.openxmlformats.org/officeDocument/2006/relationships/hyperlink" Target="https://www.mtpr.org/" TargetMode="External"/><Relationship Id="rId4" Type="http://schemas.openxmlformats.org/officeDocument/2006/relationships/hyperlink" Target="https://montanafreepress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87FF7-DA49-0EFF-4D14-D7F768501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AE715-B02C-44CB-3065-4A3655DA41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Risk Assessment:</a:t>
            </a:r>
            <a:br>
              <a:rPr lang="en-US" dirty="0"/>
            </a:br>
            <a:r>
              <a:rPr lang="en-US" dirty="0"/>
              <a:t>Proposed State Forensic Mental Health Facility (Laurel, MT)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31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98FBB-18BF-29F0-0A3D-4227DF0F2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342FA-31EC-72AC-1C64-FAED65787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7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Public Safety and Security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F8F77-56B3-B20F-9213-42978CC70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28377"/>
            <a:ext cx="8453535" cy="45259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Likelihood: </a:t>
            </a:r>
            <a:r>
              <a:rPr lang="en-US" sz="1400" b="1" dirty="0">
                <a:solidFill>
                  <a:srgbClr val="FFC000"/>
                </a:solidFill>
              </a:rPr>
              <a:t>Possible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dirty="0"/>
              <a:t>Security incidents are not constant, but transport events, staffing shortages, or procedural failures are foreseeable over the life of the facility.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Impact: </a:t>
            </a:r>
            <a:r>
              <a:rPr lang="en-US" sz="1400" b="1" dirty="0">
                <a:solidFill>
                  <a:srgbClr val="FF0000"/>
                </a:solidFill>
              </a:rPr>
              <a:t>High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dirty="0"/>
              <a:t>Even a single escape, perimeter breach, or emergency lockdown could have severe consequences for nearby schools, residents, and public.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Inherent Risk: </a:t>
            </a:r>
            <a:r>
              <a:rPr lang="en-US" sz="1400" b="1" dirty="0">
                <a:solidFill>
                  <a:srgbClr val="FFC000"/>
                </a:solidFill>
              </a:rPr>
              <a:t>Moderate = 4</a:t>
            </a:r>
            <a:br>
              <a:rPr lang="en-US" sz="1400" dirty="0"/>
            </a:br>
            <a:r>
              <a:rPr lang="en-US" sz="1400" dirty="0"/>
              <a:t>Forensic facilities house individuals under criminal commitment, requiring continuous secure perimeter controls, controlled transport procedures, and rapid-response protocols.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Risk Indicators and Metrics</a:t>
            </a:r>
            <a:r>
              <a:rPr lang="en-US" sz="1400" dirty="0"/>
              <a:t>: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400" dirty="0"/>
              <a:t>Industry data shows forensic and correctional medical facilities experience 2–4× higher security-related incidents than non-forensic hospitals.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1400" dirty="0"/>
              <a:t>Transport events (court, medical transfers) are among the highest-risk operational moments for escape or public exposure.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1400" dirty="0"/>
              <a:t>Proximity to schools and residential neighborhoods significantly increases impact severity, even if incident probability remains moderate.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Current Controls Identified:</a:t>
            </a:r>
            <a:br>
              <a:rPr lang="en-US" sz="1400" dirty="0"/>
            </a:br>
            <a:r>
              <a:rPr lang="en-US" sz="1400" dirty="0"/>
              <a:t>No publicly documented security plan, staffing ratios, perimeter specifications, or law enforcement coordination agreements.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Residual Risk: </a:t>
            </a:r>
            <a:r>
              <a:rPr lang="en-US" sz="1400" b="1" dirty="0">
                <a:solidFill>
                  <a:srgbClr val="FF0000"/>
                </a:solidFill>
              </a:rPr>
              <a:t>High</a:t>
            </a:r>
            <a:br>
              <a:rPr lang="en-US" sz="1400" dirty="0"/>
            </a:br>
            <a:r>
              <a:rPr lang="en-US" sz="1400" dirty="0"/>
              <a:t>Without documented and independently reviewed controls, residual public safety risk remains unacceptably elevated for a residential setting.</a:t>
            </a: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55876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674B4-8201-5C11-BF0F-D9DE172E8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4DA-ED43-D908-865B-1898FECA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7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Emergency Services Capacity Risk </a:t>
            </a:r>
            <a:r>
              <a:rPr lang="en-US" sz="2000" dirty="0"/>
              <a:t>(Fire, EMS, Law Enforcement)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29BBC-B309-D670-FE83-AFEB66BAF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7720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Likelihood: </a:t>
            </a:r>
            <a:r>
              <a:rPr lang="en-US" sz="1400" b="1" dirty="0">
                <a:solidFill>
                  <a:srgbClr val="FF0000"/>
                </a:solidFill>
              </a:rPr>
              <a:t>Likely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dirty="0"/>
              <a:t>Increased call volume is expected.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b="1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Impact: </a:t>
            </a:r>
            <a:r>
              <a:rPr lang="en-US" sz="1400" b="1" dirty="0">
                <a:solidFill>
                  <a:srgbClr val="FF0000"/>
                </a:solidFill>
              </a:rPr>
              <a:t>High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dirty="0"/>
              <a:t>Diversion of EMS and fire resources can increase response times citywide, especially during overlapping incidents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Inherent Risk: </a:t>
            </a:r>
            <a:r>
              <a:rPr lang="en-US" sz="1400" b="1" dirty="0">
                <a:solidFill>
                  <a:srgbClr val="FF0000"/>
                </a:solidFill>
              </a:rPr>
              <a:t>High = 5</a:t>
            </a:r>
            <a:br>
              <a:rPr lang="en-US" sz="1400" dirty="0"/>
            </a:br>
            <a:r>
              <a:rPr lang="en-US" sz="1400" dirty="0"/>
              <a:t>Forensic facilities generate higher-than-average emergency calls related to medical crises, behavioral incidents, fire alarms, and transport coordination.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Risk Indicators and Metrics</a:t>
            </a:r>
            <a:r>
              <a:rPr lang="en-US" sz="1400" dirty="0"/>
              <a:t>: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1400" dirty="0"/>
              <a:t>Secure behavioral health and forensic facilities typically generate 25–50% more EMS and law enforcement calls per bed than general hospitals.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1400" dirty="0"/>
              <a:t>Facilities of comparable size often require dedicated or supplemental EMS capacity to avoid degrading citywide response times.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1400" dirty="0"/>
              <a:t>A single extended incident can tie up multiple responders for hours, creating systemic response delays elsewhere in the city.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Current Controls Identified:</a:t>
            </a:r>
            <a:br>
              <a:rPr lang="en-US" sz="1400" dirty="0"/>
            </a:br>
            <a:r>
              <a:rPr lang="en-US" sz="1400" dirty="0"/>
              <a:t>No binding commitments for additional staffing, equipment, or state-funded EMS/fire capacity.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1400" b="1" dirty="0"/>
              <a:t>Residual Risk: </a:t>
            </a:r>
            <a:r>
              <a:rPr lang="en-US" sz="1400" b="1" dirty="0">
                <a:solidFill>
                  <a:srgbClr val="FF0000"/>
                </a:solidFill>
              </a:rPr>
              <a:t>High</a:t>
            </a:r>
            <a:br>
              <a:rPr lang="en-US" sz="1400" dirty="0"/>
            </a:br>
            <a:r>
              <a:rPr lang="en-US" sz="1400" dirty="0"/>
              <a:t>Absent state-funded offsets, this represents an unfunded operational burden on local emergency services.</a:t>
            </a: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424684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D7134-CC0E-9E54-E169-C962B9631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50D74-C100-2DCD-72EC-A9578BBDB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7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Infrastructure and Utilities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05D58-7FA2-3E7E-983C-1A1D9897A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3728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400" b="1" dirty="0"/>
              <a:t>Likelihood: </a:t>
            </a:r>
            <a:r>
              <a:rPr lang="en-US" sz="1400" b="1" dirty="0">
                <a:solidFill>
                  <a:srgbClr val="FF0000"/>
                </a:solidFill>
              </a:rPr>
              <a:t>Likely</a:t>
            </a:r>
            <a:br>
              <a:rPr lang="en-US" sz="1400" dirty="0"/>
            </a:br>
            <a:r>
              <a:rPr lang="en-US" sz="1400" dirty="0"/>
              <a:t>Increased usage and traffic are certain.</a:t>
            </a:r>
          </a:p>
          <a:p>
            <a:pPr>
              <a:lnSpc>
                <a:spcPct val="90000"/>
              </a:lnSpc>
            </a:pPr>
            <a:endParaRPr lang="en-US" sz="1400" b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b="1" dirty="0"/>
              <a:t>Impact: </a:t>
            </a:r>
            <a:r>
              <a:rPr lang="en-US" sz="1400" b="1" dirty="0">
                <a:solidFill>
                  <a:srgbClr val="FF0000"/>
                </a:solidFill>
              </a:rPr>
              <a:t>High</a:t>
            </a:r>
            <a:br>
              <a:rPr lang="en-US" sz="1400" dirty="0"/>
            </a:br>
            <a:r>
              <a:rPr lang="en-US" sz="1400" dirty="0"/>
              <a:t>Accelerated deterioration leads to higher capital and maintenance costs.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Inherent Risk: </a:t>
            </a:r>
            <a:r>
              <a:rPr lang="en-US" sz="1400" b="1" dirty="0">
                <a:solidFill>
                  <a:srgbClr val="FF0000"/>
                </a:solidFill>
              </a:rPr>
              <a:t>High = 5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400" dirty="0"/>
              <a:t>Large secure facilities place sustained demand on water, sewer, roads, and maintenance systems. Laurel already faces aging infrastructure challenges.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Risk Indicators and Metrics</a:t>
            </a:r>
            <a:r>
              <a:rPr lang="en-US" sz="1400" dirty="0"/>
              <a:t>:</a:t>
            </a:r>
          </a:p>
          <a:p>
            <a:pPr lvl="0">
              <a:lnSpc>
                <a:spcPct val="80000"/>
              </a:lnSpc>
            </a:pPr>
            <a:r>
              <a:rPr lang="en-US" sz="1400" dirty="0"/>
              <a:t>Institutional facilities materially increase water, sewer, and road load, particularly from secure transport traffic and staff shifts.</a:t>
            </a:r>
          </a:p>
          <a:p>
            <a:pPr lvl="0">
              <a:lnSpc>
                <a:spcPct val="80000"/>
              </a:lnSpc>
            </a:pPr>
            <a:r>
              <a:rPr lang="en-US" sz="1400" dirty="0"/>
              <a:t>Deferred infrastructure investment typically results in 20–40% higher lifecycle maintenance costs over 10–20 years.</a:t>
            </a:r>
          </a:p>
          <a:p>
            <a:pPr lvl="0">
              <a:lnSpc>
                <a:spcPct val="80000"/>
              </a:lnSpc>
            </a:pPr>
            <a:r>
              <a:rPr lang="en-US" sz="1400" dirty="0"/>
              <a:t>Heavy vehicle traffic accelerates roadway degradation at a nonlinear rate, disproportionately impacting maintenance budgets.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b="1" dirty="0"/>
              <a:t>Current Controls Identified: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No publicly released infrastructure impact study or state-funded upgrade plan.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b="1" dirty="0"/>
              <a:t>Residual Risk: </a:t>
            </a:r>
            <a:r>
              <a:rPr lang="en-US" sz="1400" b="1" dirty="0">
                <a:solidFill>
                  <a:srgbClr val="FF0000"/>
                </a:solidFill>
              </a:rPr>
              <a:t>High</a:t>
            </a:r>
            <a:br>
              <a:rPr lang="en-US" sz="1400" dirty="0"/>
            </a:br>
            <a:r>
              <a:rPr lang="en-US" sz="1400" dirty="0"/>
              <a:t>Without documented mitigation or capital investment, infrastructure risk is transferred directly to the city.</a:t>
            </a: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51728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B8DA-6570-F3C1-3516-55670D43C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30CB7-E07C-1626-086C-7DC50FC16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Financial and Taxpayer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16671-8358-1A3F-D73B-47B88B77F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3054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Likelihood: </a:t>
            </a:r>
            <a:r>
              <a:rPr lang="en-US" sz="1400" b="1" dirty="0">
                <a:solidFill>
                  <a:srgbClr val="FFC000"/>
                </a:solidFill>
              </a:rPr>
              <a:t>Possible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400" dirty="0"/>
              <a:t>Loss of tax revenue is immediate, and service demand is ongoing. However, some of that revenue may go to the county not to city services.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Impact: </a:t>
            </a:r>
            <a:r>
              <a:rPr lang="en-US" sz="1400" b="1" dirty="0">
                <a:solidFill>
                  <a:srgbClr val="FFC000"/>
                </a:solidFill>
              </a:rPr>
              <a:t>Moderate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400" dirty="0"/>
              <a:t>Structural budget pressure without offsetting revenue.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Inherent Risk: </a:t>
            </a:r>
            <a:r>
              <a:rPr lang="en-US" sz="1400" b="1" dirty="0">
                <a:solidFill>
                  <a:srgbClr val="FFC000"/>
                </a:solidFill>
              </a:rPr>
              <a:t>Moderate = 3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400" dirty="0"/>
              <a:t>The city loses taxable property while assuming indirect and ongoing service costs.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Risk Indicators and Metrics</a:t>
            </a:r>
            <a:r>
              <a:rPr lang="en-US" sz="1400" dirty="0"/>
              <a:t>:</a:t>
            </a:r>
          </a:p>
          <a:p>
            <a:pPr lvl="0">
              <a:lnSpc>
                <a:spcPct val="80000"/>
              </a:lnSpc>
            </a:pPr>
            <a:r>
              <a:rPr lang="en-US" sz="1400" dirty="0"/>
              <a:t>Removal of taxable land permanently reduces municipal revenue while service demands remain ongoing.</a:t>
            </a:r>
          </a:p>
          <a:p>
            <a:pPr lvl="0">
              <a:lnSpc>
                <a:spcPct val="80000"/>
              </a:lnSpc>
            </a:pPr>
            <a:r>
              <a:rPr lang="en-US" sz="1400" dirty="0"/>
              <a:t>Comparable municipal-hosted state facilities frequently generate six-figure annual indirect costs for EMS, utilities, road maintenance, and administrative oversight.</a:t>
            </a:r>
          </a:p>
          <a:p>
            <a:pPr lvl="0">
              <a:lnSpc>
                <a:spcPct val="80000"/>
              </a:lnSpc>
            </a:pPr>
            <a:r>
              <a:rPr lang="en-US" sz="1400" dirty="0"/>
              <a:t>Absence of a cost-sharing agreement eliminates predictability and increases long-term budget volatility.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Current Controls Identified: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400" dirty="0"/>
              <a:t>No Memorandum of Understanding (MOU), reimbursement framework, or long-term cost model.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400" b="1" dirty="0"/>
              <a:t>Residual Risk: </a:t>
            </a:r>
            <a:r>
              <a:rPr lang="en-US" sz="1400" b="1" dirty="0">
                <a:solidFill>
                  <a:srgbClr val="FFC000"/>
                </a:solidFill>
              </a:rPr>
              <a:t>Moderate</a:t>
            </a:r>
            <a:br>
              <a:rPr lang="en-US" sz="1400" dirty="0"/>
            </a:br>
            <a:r>
              <a:rPr lang="en-US" sz="1400" dirty="0"/>
              <a:t>This represents structural financial exposure transferred to local taxpayers without guaranteed offsets.</a:t>
            </a:r>
          </a:p>
        </p:txBody>
      </p:sp>
    </p:spTree>
    <p:extLst>
      <p:ext uri="{BB962C8B-B14F-4D97-AF65-F5344CB8AC3E}">
        <p14:creationId xmlns:p14="http://schemas.microsoft.com/office/powerpoint/2010/main" val="1439767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D482C-CB37-6076-5643-FB1CB9383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5EA4F-B0D5-CF52-FDEC-8B7810CF7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Overall Risk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63A22-E7D9-0EEF-975E-C23CA0528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7723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2000" dirty="0"/>
              <a:t>When evaluated holistically, this project presents a high aggregated residual risk profile, driven by:</a:t>
            </a:r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2000" dirty="0"/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2000" dirty="0"/>
              <a:t>Elevated consequence severity due to location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2000" dirty="0"/>
              <a:t>Unfunded operational and infrastructure impacts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2000" dirty="0"/>
              <a:t>Lack of documented mitigation controls</a:t>
            </a:r>
          </a:p>
          <a:p>
            <a:pPr lvl="0">
              <a:lnSpc>
                <a:spcPct val="80000"/>
              </a:lnSpc>
              <a:spcBef>
                <a:spcPts val="288"/>
              </a:spcBef>
            </a:pPr>
            <a:r>
              <a:rPr lang="en-US" sz="2000" dirty="0"/>
              <a:t>Absence of transparent risk and cost modeling</a:t>
            </a:r>
          </a:p>
          <a:p>
            <a:pPr marL="0" lvl="0" indent="0">
              <a:lnSpc>
                <a:spcPct val="80000"/>
              </a:lnSpc>
              <a:spcBef>
                <a:spcPts val="288"/>
              </a:spcBef>
              <a:buNone/>
            </a:pPr>
            <a:endParaRPr lang="en-US" sz="2000" dirty="0"/>
          </a:p>
          <a:p>
            <a:pPr marL="0" indent="0">
              <a:lnSpc>
                <a:spcPct val="80000"/>
              </a:lnSpc>
              <a:spcBef>
                <a:spcPts val="288"/>
              </a:spcBef>
              <a:buNone/>
            </a:pPr>
            <a:r>
              <a:rPr lang="en-US" sz="2000" dirty="0"/>
              <a:t>From an ERM standpoint, proceeding without a formal risk assessment, quantified impact analysis, and binding cost-sharing agreements is inconsistent with prudent municipal governance.</a:t>
            </a:r>
          </a:p>
        </p:txBody>
      </p:sp>
    </p:spTree>
    <p:extLst>
      <p:ext uri="{BB962C8B-B14F-4D97-AF65-F5344CB8AC3E}">
        <p14:creationId xmlns:p14="http://schemas.microsoft.com/office/powerpoint/2010/main" val="587302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21788-21F2-64F1-DFF8-D1ACA7B06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402F0-FF61-0354-681D-5EA144C98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/>
              <a:t>Risk Heat Map: Proposed State Forensic Mental Health Facility</a:t>
            </a:r>
            <a:endParaRPr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517D06D-1819-D32E-9FEC-69FF48C9B8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395824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765458883"/>
                    </a:ext>
                  </a:extLst>
                </a:gridCol>
                <a:gridCol w="1688841">
                  <a:extLst>
                    <a:ext uri="{9D8B030D-6E8A-4147-A177-3AD203B41FA5}">
                      <a16:colId xmlns:a16="http://schemas.microsoft.com/office/drawing/2014/main" val="4268386985"/>
                    </a:ext>
                  </a:extLst>
                </a:gridCol>
                <a:gridCol w="1819469">
                  <a:extLst>
                    <a:ext uri="{9D8B030D-6E8A-4147-A177-3AD203B41FA5}">
                      <a16:colId xmlns:a16="http://schemas.microsoft.com/office/drawing/2014/main" val="1392935197"/>
                    </a:ext>
                  </a:extLst>
                </a:gridCol>
                <a:gridCol w="1520890">
                  <a:extLst>
                    <a:ext uri="{9D8B030D-6E8A-4147-A177-3AD203B41FA5}">
                      <a16:colId xmlns:a16="http://schemas.microsoft.com/office/drawing/2014/main" val="3351534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Risk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Likelihood (1-5)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Impact (L/M/H)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Inherent Risk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889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Public Safety &amp; 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486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Emergency Services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Infrastructure &amp; Utilities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562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Financial and Taxpayer Risk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8764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006613-3883-3919-40D7-1DFAC146F811}"/>
              </a:ext>
            </a:extLst>
          </p:cNvPr>
          <p:cNvSpPr txBox="1"/>
          <p:nvPr/>
        </p:nvSpPr>
        <p:spPr>
          <a:xfrm>
            <a:off x="397459" y="5976451"/>
            <a:ext cx="7781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Scoring reflects pre-mitigation risk levels based on absence of publicly documented controls, funding commitments, or formal intergovernmental agreements.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0F8CF3A-086F-C6B2-4438-70D59B2535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8891"/>
              </p:ext>
            </p:extLst>
          </p:nvPr>
        </p:nvGraphicFramePr>
        <p:xfrm>
          <a:off x="457200" y="3844556"/>
          <a:ext cx="3432813" cy="1706883"/>
        </p:xfrm>
        <a:graphic>
          <a:graphicData uri="http://schemas.openxmlformats.org/drawingml/2006/table">
            <a:tbl>
              <a:tblPr/>
              <a:tblGrid>
                <a:gridCol w="415285">
                  <a:extLst>
                    <a:ext uri="{9D8B030D-6E8A-4147-A177-3AD203B41FA5}">
                      <a16:colId xmlns:a16="http://schemas.microsoft.com/office/drawing/2014/main" val="125069349"/>
                    </a:ext>
                  </a:extLst>
                </a:gridCol>
                <a:gridCol w="769703">
                  <a:extLst>
                    <a:ext uri="{9D8B030D-6E8A-4147-A177-3AD203B41FA5}">
                      <a16:colId xmlns:a16="http://schemas.microsoft.com/office/drawing/2014/main" val="26557870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72347246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591474799"/>
                    </a:ext>
                  </a:extLst>
                </a:gridCol>
                <a:gridCol w="693345">
                  <a:extLst>
                    <a:ext uri="{9D8B030D-6E8A-4147-A177-3AD203B41FA5}">
                      <a16:colId xmlns:a16="http://schemas.microsoft.com/office/drawing/2014/main" val="682291130"/>
                    </a:ext>
                  </a:extLst>
                </a:gridCol>
              </a:tblGrid>
              <a:tr h="2497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 (Severity)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378367"/>
                  </a:ext>
                </a:extLst>
              </a:tr>
              <a:tr h="395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Low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Moderate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562737"/>
                  </a:ext>
                </a:extLst>
              </a:tr>
              <a:tr h="353866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Likelihood</a:t>
                      </a:r>
                    </a:p>
                  </a:txBody>
                  <a:tcPr marL="7620" marR="7620" marT="762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Likely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078977"/>
                  </a:ext>
                </a:extLst>
              </a:tr>
              <a:tr h="3538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Possible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259728"/>
                  </a:ext>
                </a:extLst>
              </a:tr>
              <a:tr h="3538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Unlikely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306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397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/>
              <a:t>Sources &amp;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dirty="0"/>
              <a:t>Montana Legislative Audit Division – Montana State Hospital Audit Reports</a:t>
            </a:r>
            <a:r>
              <a:rPr lang="en-US" dirty="0"/>
              <a:t> </a:t>
            </a:r>
            <a:r>
              <a:rPr dirty="0">
                <a:hlinkClick r:id="rId2"/>
              </a:rPr>
              <a:t>https://leg.mt.gov/audit</a:t>
            </a:r>
            <a:endParaRPr dirty="0"/>
          </a:p>
          <a:p>
            <a:endParaRPr dirty="0"/>
          </a:p>
          <a:p>
            <a:r>
              <a:rPr dirty="0"/>
              <a:t>Montana Legislative Fiscal Division – Budget &amp; Infrastructure Reports (2021–2023)</a:t>
            </a:r>
            <a:r>
              <a:rPr lang="en-US" dirty="0"/>
              <a:t> </a:t>
            </a:r>
            <a:r>
              <a:rPr dirty="0">
                <a:hlinkClick r:id="rId3"/>
              </a:rPr>
              <a:t>https://leg.mt.gov/fiscal</a:t>
            </a:r>
            <a:endParaRPr dirty="0"/>
          </a:p>
          <a:p>
            <a:endParaRPr dirty="0"/>
          </a:p>
          <a:p>
            <a:r>
              <a:rPr dirty="0"/>
              <a:t>Montana Free Press – Coverage of Montana State Hospital staffing and incident history (2022–2024)</a:t>
            </a:r>
            <a:r>
              <a:rPr lang="en-US" dirty="0"/>
              <a:t>  </a:t>
            </a:r>
            <a:r>
              <a:rPr dirty="0">
                <a:hlinkClick r:id="rId4"/>
              </a:rPr>
              <a:t>https://montanafreepress.org</a:t>
            </a:r>
            <a:endParaRPr dirty="0"/>
          </a:p>
          <a:p>
            <a:endParaRPr dirty="0"/>
          </a:p>
          <a:p>
            <a:r>
              <a:rPr dirty="0"/>
              <a:t>Montana Public Radio – Rural EMS and forensic facility impact reporting</a:t>
            </a:r>
            <a:r>
              <a:rPr lang="en-US" dirty="0"/>
              <a:t> </a:t>
            </a:r>
            <a:r>
              <a:rPr dirty="0">
                <a:hlinkClick r:id="rId5"/>
              </a:rPr>
              <a:t>https://www.mtpr.org</a:t>
            </a:r>
            <a:endParaRPr dirty="0"/>
          </a:p>
          <a:p>
            <a:endParaRPr dirty="0"/>
          </a:p>
          <a:p>
            <a:r>
              <a:rPr dirty="0"/>
              <a:t>National Association of State EMS Officials (NASEMSO) – Rural EMS Benchmark Reports (2020–2022)</a:t>
            </a:r>
            <a:r>
              <a:rPr lang="en-US" dirty="0"/>
              <a:t> </a:t>
            </a:r>
            <a:r>
              <a:rPr dirty="0">
                <a:hlinkClick r:id="rId6"/>
              </a:rPr>
              <a:t>https://nasemso.org</a:t>
            </a:r>
            <a:endParaRPr dirty="0"/>
          </a:p>
          <a:p>
            <a:endParaRPr dirty="0"/>
          </a:p>
          <a:p>
            <a:r>
              <a:rPr dirty="0"/>
              <a:t>Bowers et al., International Journal of Mental Health Nursing (2019)</a:t>
            </a:r>
          </a:p>
          <a:p>
            <a:r>
              <a:rPr dirty="0"/>
              <a:t>Brooker &amp; Ullrich, Journal of Forensic Psychiatry &amp; Psychology (2020)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800" dirty="0"/>
              <a:t>Appendix – Detailed Source</a:t>
            </a:r>
            <a:r>
              <a:rPr lang="en-US" sz="2800" dirty="0"/>
              <a:t>s</a:t>
            </a:r>
            <a:endParaRPr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/>
              <a:t>Montana Department of Public Health and Human Services. (2023). Montana State Hospital Overview.</a:t>
            </a:r>
          </a:p>
          <a:p>
            <a:r>
              <a:rPr sz="2000" dirty="0"/>
              <a:t>Montana Code Annotated §2‑6‑1001–1017. Montana Public Records Act.</a:t>
            </a:r>
          </a:p>
          <a:p>
            <a:r>
              <a:rPr sz="2000" dirty="0"/>
              <a:t>Montana Constitution, Article II, Section 9.</a:t>
            </a:r>
          </a:p>
          <a:p>
            <a:r>
              <a:rPr sz="2000" dirty="0"/>
              <a:t>National Fire Protection Association. NFPA 1710 – Emergency Response Standards.</a:t>
            </a:r>
          </a:p>
          <a:p>
            <a:r>
              <a:rPr sz="2000" dirty="0"/>
              <a:t>Substance Abuse and Mental Health Services Administration. Behavioral Health Facility Planning Guidelines.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4581</TotalTime>
  <Words>1058</Words>
  <Application>Microsoft Office PowerPoint</Application>
  <PresentationFormat>On-screen Show (4:3)</PresentationFormat>
  <Paragraphs>138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Risk Assessment: Proposed State Forensic Mental Health Facility (Laurel, MT) </vt:lpstr>
      <vt:lpstr>Public Safety and Security Risk</vt:lpstr>
      <vt:lpstr>Emergency Services Capacity Risk (Fire, EMS, Law Enforcement)</vt:lpstr>
      <vt:lpstr>Infrastructure and Utilities Risk</vt:lpstr>
      <vt:lpstr>Financial and Taxpayer Risk</vt:lpstr>
      <vt:lpstr>Overall Risk Conclusion</vt:lpstr>
      <vt:lpstr>Risk Heat Map: Proposed State Forensic Mental Health Facility</vt:lpstr>
      <vt:lpstr>Sources &amp; References</vt:lpstr>
      <vt:lpstr>Appendix – Detailed 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Darby Gerondale</dc:creator>
  <cp:keywords/>
  <dc:description>generated using python-pptx</dc:description>
  <cp:lastModifiedBy>Darby Gerondale</cp:lastModifiedBy>
  <cp:revision>3</cp:revision>
  <cp:lastPrinted>2026-02-25T00:09:46Z</cp:lastPrinted>
  <dcterms:created xsi:type="dcterms:W3CDTF">2013-01-27T09:14:16Z</dcterms:created>
  <dcterms:modified xsi:type="dcterms:W3CDTF">2026-02-27T22:35:49Z</dcterms:modified>
  <cp:category/>
</cp:coreProperties>
</file>